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94" r:id="rId1"/>
  </p:sldMasterIdLst>
  <p:notesMasterIdLst>
    <p:notesMasterId r:id="rId9"/>
  </p:notesMasterIdLst>
  <p:sldIdLst>
    <p:sldId id="256" r:id="rId2"/>
    <p:sldId id="492" r:id="rId3"/>
    <p:sldId id="501" r:id="rId4"/>
    <p:sldId id="502" r:id="rId5"/>
    <p:sldId id="503" r:id="rId6"/>
    <p:sldId id="504" r:id="rId7"/>
    <p:sldId id="500" r:id="rId8"/>
  </p:sldIdLst>
  <p:sldSz cx="12192000" cy="6858000"/>
  <p:notesSz cx="6858000" cy="9144000"/>
  <p:embeddedFontLst>
    <p:embeddedFont>
      <p:font typeface="Verdana" panose="020B0604030504040204" pitchFamily="34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S PGothic" panose="020B0600070205080204" pitchFamily="34" charset="-128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ura Herriott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E382F9-8857-4017-898A-B8C461E0827E}">
  <a:tblStyle styleId="{B8E382F9-8857-4017-898A-B8C461E0827E}" styleName="Table_0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88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6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457200" marR="0" lvl="1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457200" marR="0" lvl="1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ct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457200" marR="0" lvl="1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371600" marR="0" lvl="3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spcBef>
                <a:spcPts val="36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988245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3411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>
              <a:ea typeface="ＭＳ Ｐゴシック" pitchFamily="34" charset="-128"/>
            </a:endParaRPr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eaLnBrk="1" hangingPunct="1"/>
            <a:fld id="{6E0ED5B1-C371-4706-A91A-D8E0B8958544}" type="slidenum">
              <a:rPr lang="en-US" smtClean="0">
                <a:latin typeface="Calibri" pitchFamily="34" charset="0"/>
              </a:rPr>
              <a:pPr eaLnBrk="1" hangingPunct="1"/>
              <a:t>2</a:t>
            </a:fld>
            <a:endParaRPr lang="en-US" smtClean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865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7950"/>
            <a:ext cx="12192000" cy="6850050"/>
          </a:xfrm>
          <a:prstGeom prst="rect">
            <a:avLst/>
          </a:prstGeom>
          <a:solidFill>
            <a:srgbClr val="0046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hape 13"/>
          <p:cNvSpPr txBox="1"/>
          <p:nvPr/>
        </p:nvSpPr>
        <p:spPr>
          <a:xfrm>
            <a:off x="8940800" y="350837"/>
            <a:ext cx="28448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fld id="{5B55C956-C686-4E48-A85B-8A2FB24F7DF5}" type="datetime4">
              <a:rPr lang="en-US" sz="1500" b="0" i="0" u="none" strike="noStrike" cap="none" smtClean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September 7, 2017</a:t>
            </a:fld>
            <a:endParaRPr lang="en-US" sz="1500" b="0" i="0" u="none" strike="noStrike" cap="none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" name="Shape 187"/>
          <p:cNvSpPr txBox="1">
            <a:spLocks noGrp="1"/>
          </p:cNvSpPr>
          <p:nvPr>
            <p:ph type="ctrTitle"/>
          </p:nvPr>
        </p:nvSpPr>
        <p:spPr>
          <a:xfrm>
            <a:off x="5578857" y="945779"/>
            <a:ext cx="5179257" cy="2437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buSzPct val="25000"/>
            </a:pPr>
            <a:r>
              <a:rPr lang="en-US" sz="3800" b="0" smtClean="0"/>
              <a:t>Click to edit Master title style</a:t>
            </a:r>
            <a:endParaRPr lang="en-US" sz="3800" b="0" dirty="0"/>
          </a:p>
        </p:txBody>
      </p:sp>
      <p:sp>
        <p:nvSpPr>
          <p:cNvPr id="7" name="Shape 188"/>
          <p:cNvSpPr txBox="1">
            <a:spLocks noGrp="1"/>
          </p:cNvSpPr>
          <p:nvPr>
            <p:ph type="subTitle" idx="1"/>
          </p:nvPr>
        </p:nvSpPr>
        <p:spPr>
          <a:xfrm>
            <a:off x="5558537" y="4146151"/>
            <a:ext cx="5179257" cy="2168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>
            <a:lvl1pPr marL="203200" indent="0">
              <a:buNone/>
              <a:defRPr/>
            </a:lvl1pPr>
          </a:lstStyle>
          <a:p>
            <a:pPr>
              <a:spcBef>
                <a:spcPts val="0"/>
              </a:spcBef>
              <a:buSzPct val="25000"/>
            </a:pPr>
            <a:r>
              <a:rPr lang="en-US" sz="2100" b="0" smtClean="0">
                <a:solidFill>
                  <a:srgbClr val="FFFFFF"/>
                </a:solidFill>
              </a:rPr>
              <a:t>Click to edit Master subtitle style</a:t>
            </a:r>
            <a:endParaRPr lang="en-US" sz="2100" b="0" dirty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313" y="2754473"/>
            <a:ext cx="3562888" cy="1349054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5001375" y="493298"/>
            <a:ext cx="7947" cy="582155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794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71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609600" y="1143000"/>
            <a:ext cx="10972800" cy="480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lvl1pPr marL="457200" marR="0" lvl="0" indent="-254000" algn="l" rtl="0">
              <a:spcBef>
                <a:spcPts val="64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79400" algn="l" rtl="0">
              <a:spcBef>
                <a:spcPts val="560"/>
              </a:spcBef>
              <a:spcAft>
                <a:spcPts val="0"/>
              </a:spcAft>
              <a:buClr>
                <a:srgbClr val="7C81AD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rgbClr val="7C81A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5713" marR="0" lvl="2" indent="-188913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0" y="6351825"/>
            <a:ext cx="1286400" cy="50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‹#›</a:t>
            </a:fld>
            <a:endParaRPr lang="en-US" sz="12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07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71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09600" y="1066800"/>
            <a:ext cx="5386800" cy="63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24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20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18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16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16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609600" y="1706561"/>
            <a:ext cx="5386800" cy="423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3" name="Shape 33"/>
          <p:cNvSpPr txBox="1">
            <a:spLocks noGrp="1"/>
          </p:cNvSpPr>
          <p:nvPr>
            <p:ph type="body" idx="3"/>
          </p:nvPr>
        </p:nvSpPr>
        <p:spPr>
          <a:xfrm>
            <a:off x="6193367" y="1066800"/>
            <a:ext cx="5389200" cy="63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24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20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18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16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1600" b="1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4"/>
          </p:nvPr>
        </p:nvSpPr>
        <p:spPr>
          <a:xfrm>
            <a:off x="6193367" y="1706561"/>
            <a:ext cx="5389200" cy="423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lvl1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5875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143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270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270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0" y="6351825"/>
            <a:ext cx="1286400" cy="50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‹#›</a:t>
            </a:fld>
            <a:endParaRPr lang="en-US" sz="12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8603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09600" y="273050"/>
            <a:ext cx="4011200" cy="116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rm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766733" y="273050"/>
            <a:ext cx="6815600" cy="585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lvl1pPr marL="398463" marR="0" lvl="0" indent="-195263" algn="l" rtl="0">
              <a:spcBef>
                <a:spcPts val="64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794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5713" marR="0" lvl="2" indent="-188913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609600" y="1435100"/>
            <a:ext cx="4011200" cy="469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rmAutofit/>
          </a:bodyPr>
          <a:lstStyle>
            <a:lvl1pPr marL="0" marR="0" lvl="0" indent="0" algn="l" rtl="0">
              <a:spcBef>
                <a:spcPts val="28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14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24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12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10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18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9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18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  <a:defRPr sz="900" b="0" i="0" u="none" strike="noStrike" cap="none">
                <a:solidFill>
                  <a:srgbClr val="25406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0" y="6351825"/>
            <a:ext cx="1286400" cy="50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‹#›</a:t>
            </a:fld>
            <a:endParaRPr lang="en-US" sz="12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362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71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0" y="6351825"/>
            <a:ext cx="1286400" cy="50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‹#›</a:t>
            </a:fld>
            <a:endParaRPr lang="en-US" sz="12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549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5987332"/>
            <a:ext cx="12192000" cy="870593"/>
          </a:xfrm>
          <a:prstGeom prst="rect">
            <a:avLst/>
          </a:prstGeom>
          <a:solidFill>
            <a:srgbClr val="0046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71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3200" i="0" u="none" strike="noStrike" cap="none">
                <a:solidFill>
                  <a:srgbClr val="376092"/>
                </a:solidFill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37609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609600" y="1219200"/>
            <a:ext cx="10972800" cy="464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spcAft>
                <a:spcPts val="0"/>
              </a:spcAft>
              <a:buClr>
                <a:srgbClr val="254061"/>
              </a:buClr>
              <a:buSzPct val="100000"/>
              <a:buChar char="•"/>
              <a:defRPr sz="3200" i="0" u="none" strike="noStrike" cap="none">
                <a:solidFill>
                  <a:srgbClr val="254061"/>
                </a:solidFill>
              </a:defRPr>
            </a:lvl1pPr>
            <a:lvl2pPr marL="742950" marR="0" lvl="1" indent="-10795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ct val="100000"/>
              <a:buChar char="–"/>
              <a:defRPr sz="2800" i="0" u="none" strike="noStrike" cap="none">
                <a:solidFill>
                  <a:srgbClr val="254061"/>
                </a:solidFill>
              </a:defRPr>
            </a:lvl2pPr>
            <a:lvl3pPr marL="1143000" marR="0" lvl="2" indent="-762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ct val="100000"/>
              <a:buChar char="•"/>
              <a:defRPr sz="2400" i="0" u="none" strike="noStrike" cap="none">
                <a:solidFill>
                  <a:srgbClr val="254061"/>
                </a:solidFill>
              </a:defRPr>
            </a:lvl3pPr>
            <a:lvl4pPr marL="1600200" marR="0" lvl="3" indent="-101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ct val="100000"/>
              <a:buChar char="–"/>
              <a:defRPr sz="2000" i="0" u="none" strike="noStrike" cap="none">
                <a:solidFill>
                  <a:srgbClr val="254061"/>
                </a:solidFill>
              </a:defRPr>
            </a:lvl4pPr>
            <a:lvl5pPr marL="2057400" marR="0" lvl="4" indent="-101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ct val="100000"/>
              <a:buChar char="»"/>
              <a:defRPr sz="2000" i="0" u="none" strike="noStrike" cap="none">
                <a:solidFill>
                  <a:srgbClr val="254061"/>
                </a:solidFill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0" y="6351825"/>
            <a:ext cx="1286400" cy="50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‹#›</a:t>
            </a:fld>
            <a:endParaRPr lang="en-US" sz="1200">
              <a:solidFill>
                <a:schemeClr val="l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416" y="6132284"/>
            <a:ext cx="2433100" cy="609385"/>
          </a:xfrm>
          <a:prstGeom prst="rect">
            <a:avLst/>
          </a:prstGeom>
          <a:solidFill>
            <a:srgbClr val="00467F"/>
          </a:solidFill>
        </p:spPr>
      </p:pic>
      <p:cxnSp>
        <p:nvCxnSpPr>
          <p:cNvPr id="4" name="Straight Connector 3"/>
          <p:cNvCxnSpPr/>
          <p:nvPr/>
        </p:nvCxnSpPr>
        <p:spPr>
          <a:xfrm>
            <a:off x="8857753" y="5979385"/>
            <a:ext cx="0" cy="87861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65402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0" marR="0" lvl="0" indent="-45720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L="0" marR="0" lvl="1" indent="-45720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L="0" marR="0" lvl="2" indent="-45720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://www.xsede.org/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>
            <a:spLocks noGrp="1"/>
          </p:cNvSpPr>
          <p:nvPr>
            <p:ph type="ctrTitle"/>
          </p:nvPr>
        </p:nvSpPr>
        <p:spPr>
          <a:xfrm>
            <a:off x="5578857" y="945779"/>
            <a:ext cx="6105976" cy="2437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en-US" sz="3800" dirty="0"/>
              <a:t>Panel Comments:</a:t>
            </a:r>
            <a:br>
              <a:rPr lang="en-US" sz="3800" dirty="0"/>
            </a:br>
            <a:r>
              <a:rPr lang="en-US" sz="3800" i="1" dirty="0"/>
              <a:t>Sustaining Facilities CI / Developing a community</a:t>
            </a:r>
            <a:endParaRPr lang="en-US" sz="3800" b="0" i="1" dirty="0"/>
          </a:p>
        </p:txBody>
      </p:sp>
      <p:sp>
        <p:nvSpPr>
          <p:cNvPr id="188" name="Shape 18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spcBef>
                <a:spcPts val="0"/>
              </a:spcBef>
              <a:buSzPct val="25000"/>
            </a:pPr>
            <a:r>
              <a:rPr lang="en-US" sz="2100" b="0" dirty="0" smtClean="0">
                <a:solidFill>
                  <a:srgbClr val="FFFFFF"/>
                </a:solidFill>
              </a:rPr>
              <a:t>John Towns</a:t>
            </a:r>
          </a:p>
          <a:p>
            <a:pPr>
              <a:spcBef>
                <a:spcPts val="360"/>
              </a:spcBef>
              <a:buSzPct val="25000"/>
            </a:pPr>
            <a:r>
              <a:rPr lang="en-US" sz="2100" b="0" dirty="0" smtClean="0">
                <a:solidFill>
                  <a:srgbClr val="FFFFFF"/>
                </a:solidFill>
              </a:rPr>
              <a:t>XSEDE Principal Investigator</a:t>
            </a:r>
          </a:p>
          <a:p>
            <a:pPr>
              <a:spcBef>
                <a:spcPts val="360"/>
              </a:spcBef>
              <a:buSzPct val="25000"/>
            </a:pPr>
            <a:r>
              <a:rPr lang="en-US" sz="2100" b="0" dirty="0" smtClean="0">
                <a:solidFill>
                  <a:srgbClr val="FFFFFF"/>
                </a:solidFill>
              </a:rPr>
              <a:t>jtowns@ncsa.illinois.edu</a:t>
            </a:r>
            <a:endParaRPr lang="en-US" sz="2100" b="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What are the dimensions of CI (storage, compute expertise, software) sustainability?</a:t>
            </a:r>
            <a:endParaRPr lang="en-US" sz="2800" dirty="0"/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Given list is very limited</a:t>
            </a:r>
          </a:p>
          <a:p>
            <a:pPr lvl="1"/>
            <a:r>
              <a:rPr lang="en-US" dirty="0" smtClean="0"/>
              <a:t>highly distributed assemblage of software, compute resources, visualization systems, storage systems, networks, portals and gateways, collections of data, instruments and personnel with specific expertise </a:t>
            </a:r>
          </a:p>
          <a:p>
            <a:pPr lvl="1"/>
            <a:r>
              <a:rPr lang="en-US" dirty="0" smtClean="0"/>
              <a:t>All are very important!</a:t>
            </a:r>
          </a:p>
          <a:p>
            <a:r>
              <a:rPr lang="en-US" dirty="0" smtClean="0"/>
              <a:t>Many sustainability dimensions</a:t>
            </a:r>
          </a:p>
          <a:p>
            <a:pPr lvl="1"/>
            <a:r>
              <a:rPr lang="en-US" dirty="0" smtClean="0"/>
              <a:t>need to think of sustainability of ecosystem and not component parts</a:t>
            </a:r>
          </a:p>
          <a:p>
            <a:pPr lvl="2"/>
            <a:r>
              <a:rPr lang="en-US" dirty="0"/>
              <a:t>e</a:t>
            </a:r>
            <a:r>
              <a:rPr lang="en-US" dirty="0" smtClean="0"/>
              <a:t>ach component has similar issues, </a:t>
            </a:r>
            <a:r>
              <a:rPr lang="en-US" smtClean="0"/>
              <a:t>but each independently is of </a:t>
            </a:r>
            <a:r>
              <a:rPr lang="en-US" dirty="0" smtClean="0"/>
              <a:t>limited use</a:t>
            </a:r>
          </a:p>
          <a:p>
            <a:pPr lvl="1"/>
            <a:r>
              <a:rPr lang="en-US" dirty="0" smtClean="0"/>
              <a:t>f</a:t>
            </a:r>
            <a:r>
              <a:rPr lang="en-US" dirty="0" smtClean="0"/>
              <a:t>unding models, availability, reliability, lifecycle management, evolution, revolution/disruption, support, training, workforce development (and more)</a:t>
            </a:r>
          </a:p>
        </p:txBody>
      </p:sp>
      <p:sp>
        <p:nvSpPr>
          <p:cNvPr id="1126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fld id="{CD12785B-044B-4FC4-9216-0E277865ECF8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83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What are the barriers (if any) towards sustaining CI solutions, both within facilities and externally?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There are many; a few of the top ones</a:t>
            </a:r>
          </a:p>
          <a:p>
            <a:r>
              <a:rPr lang="en-US" dirty="0" smtClean="0"/>
              <a:t>Cultural/inertia issues</a:t>
            </a:r>
          </a:p>
          <a:p>
            <a:pPr lvl="1"/>
            <a:r>
              <a:rPr lang="en-US" dirty="0" smtClean="0"/>
              <a:t>snowflakes</a:t>
            </a:r>
          </a:p>
          <a:p>
            <a:pPr lvl="1"/>
            <a:r>
              <a:rPr lang="en-US" dirty="0" smtClean="0"/>
              <a:t>“don’t fix what isn’t broken” with a poor definition of “broken”</a:t>
            </a:r>
            <a:endParaRPr lang="en-US" i="1" dirty="0" smtClean="0"/>
          </a:p>
          <a:p>
            <a:r>
              <a:rPr lang="en-US" i="1" dirty="0" smtClean="0"/>
              <a:t>Sustainable funding model </a:t>
            </a:r>
            <a:r>
              <a:rPr lang="en-US" dirty="0" smtClean="0"/>
              <a:t>(not sustainability model)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eed to stomp out fallacy that someone else will pay for it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onsumers of services/resources must pay for them either directly or via a sponsor</a:t>
            </a:r>
          </a:p>
          <a:p>
            <a:r>
              <a:rPr lang="en-US" dirty="0" smtClean="0"/>
              <a:t>We lack models for creating scalable </a:t>
            </a:r>
            <a:r>
              <a:rPr lang="en-US" i="1" dirty="0" smtClean="0"/>
              <a:t>shared</a:t>
            </a:r>
            <a:r>
              <a:rPr lang="en-US" dirty="0" smtClean="0"/>
              <a:t> CI</a:t>
            </a:r>
          </a:p>
          <a:p>
            <a:pPr lvl="1"/>
            <a:r>
              <a:rPr lang="en-US" dirty="0" smtClean="0"/>
              <a:t>“academic commoditization”</a:t>
            </a:r>
          </a:p>
          <a:p>
            <a:r>
              <a:rPr lang="en-US" dirty="0" smtClean="0"/>
              <a:t>Trust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3</a:t>
            </a:fld>
            <a:endParaRPr lang="en-US" sz="12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595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possible models for CI sustainability?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Philanthropic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omeone comes up with more money for what we need</a:t>
            </a:r>
          </a:p>
          <a:p>
            <a:r>
              <a:rPr lang="en-US" dirty="0" smtClean="0"/>
              <a:t>Economic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ncourage establishment of providers of “academic commodity” services in support of science</a:t>
            </a:r>
          </a:p>
          <a:p>
            <a:pPr lvl="1"/>
            <a:r>
              <a:rPr lang="en-US" dirty="0"/>
              <a:t>providers offer scalable, non-differentiated services for a fee</a:t>
            </a:r>
          </a:p>
          <a:p>
            <a:pPr lvl="1"/>
            <a:r>
              <a:rPr lang="en-US" dirty="0"/>
              <a:t>multiple providers enable competitive marketplace</a:t>
            </a:r>
          </a:p>
          <a:p>
            <a:pPr lvl="1"/>
            <a:r>
              <a:rPr lang="en-US" dirty="0" smtClean="0"/>
              <a:t>various provider models</a:t>
            </a:r>
          </a:p>
          <a:p>
            <a:pPr lvl="2"/>
            <a:r>
              <a:rPr lang="en-US" dirty="0" smtClean="0"/>
              <a:t>Globus as an example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ome services potentially commercially viable</a:t>
            </a:r>
          </a:p>
          <a:p>
            <a:pPr lvl="2"/>
            <a:r>
              <a:rPr lang="en-US" dirty="0" smtClean="0"/>
              <a:t>see </a:t>
            </a:r>
            <a:r>
              <a:rPr lang="en-US" dirty="0" err="1" smtClean="0"/>
              <a:t>Clearlight</a:t>
            </a:r>
            <a:r>
              <a:rPr lang="en-US" dirty="0" smtClean="0"/>
              <a:t>, start-up spinoff of Bro</a:t>
            </a:r>
          </a:p>
          <a:p>
            <a:pPr lvl="1"/>
            <a:r>
              <a:rPr lang="en-US" dirty="0" smtClean="0"/>
              <a:t>facilities (and others) are expected by NSF (and other funding agencies) to use such providers and only directly support differentiated services</a:t>
            </a:r>
          </a:p>
          <a:p>
            <a:pPr lvl="2"/>
            <a:r>
              <a:rPr lang="en-US" dirty="0" smtClean="0"/>
              <a:t>must justify that the service is differentiated!!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4</a:t>
            </a:fld>
            <a:endParaRPr lang="en-US" sz="12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63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Can sharing, reuse, interoperability provide pathways to sustainability? </a:t>
            </a:r>
            <a:r>
              <a:rPr lang="en-US" sz="2800" dirty="0" smtClean="0"/>
              <a:t>Can </a:t>
            </a:r>
            <a:r>
              <a:rPr lang="en-US" sz="2800" dirty="0"/>
              <a:t>community/market models play a role?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Yes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ut perhaps not the way we typically think</a:t>
            </a:r>
          </a:p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5</a:t>
            </a:fld>
            <a:endParaRPr lang="en-US" sz="12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436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create and sustain a community to facilitate sharing and sustainability? 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Sharing only kicks the can down the road; does not lead to sustainability</a:t>
            </a:r>
          </a:p>
          <a:p>
            <a:r>
              <a:rPr lang="en-US" dirty="0" smtClean="0"/>
              <a:t>Need to get out of the business of operating “academic commodity” services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6</a:t>
            </a:fld>
            <a:endParaRPr lang="en-US" sz="12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035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More information at: </a:t>
            </a:r>
            <a:r>
              <a:rPr lang="en-US" dirty="0" smtClean="0">
                <a:hlinkClick r:id="rId2"/>
              </a:rPr>
              <a:t>www.xsede.org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SzPct val="25000"/>
            </a:pPr>
            <a:fld id="{00000000-1234-1234-1234-123412341234}" type="slidenum">
              <a:rPr lang="en-US" sz="1200" smtClean="0">
                <a:solidFill>
                  <a:schemeClr val="lt1"/>
                </a:solidFill>
              </a:rPr>
              <a:pPr algn="ctr">
                <a:buSzPct val="25000"/>
              </a:pPr>
              <a:t>7</a:t>
            </a:fld>
            <a:endParaRPr lang="en-US" sz="1200">
              <a:solidFill>
                <a:schemeClr val="lt1"/>
              </a:solidFill>
            </a:endParaRPr>
          </a:p>
        </p:txBody>
      </p:sp>
      <p:pic>
        <p:nvPicPr>
          <p:cNvPr id="6" name="Picture 2" descr="http://i974.photobucket.com/albums/ae225/david54yahoo/question-mark.jpg~origi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1465941"/>
            <a:ext cx="3352800" cy="41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264292"/>
      </p:ext>
    </p:extLst>
  </p:cSld>
  <p:clrMapOvr>
    <a:masterClrMapping/>
  </p:clrMapOvr>
</p:sld>
</file>

<file path=ppt/theme/theme1.xml><?xml version="1.0" encoding="utf-8"?>
<a:theme xmlns:a="http://schemas.openxmlformats.org/drawingml/2006/main" name="XSEDE-Slide-Template-v1.3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XSEDE2 Template-v1.2</Template>
  <TotalTime>5300</TotalTime>
  <Words>392</Words>
  <Application>Microsoft Office PowerPoint</Application>
  <PresentationFormat>Widescreen</PresentationFormat>
  <Paragraphs>51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Times New Roman</vt:lpstr>
      <vt:lpstr>Verdana</vt:lpstr>
      <vt:lpstr>Arial</vt:lpstr>
      <vt:lpstr>Calibri</vt:lpstr>
      <vt:lpstr>MS PGothic</vt:lpstr>
      <vt:lpstr>XSEDE-Slide-Template-v1.3</vt:lpstr>
      <vt:lpstr>Panel Comments: Sustaining Facilities CI / Developing a community</vt:lpstr>
      <vt:lpstr>What are the dimensions of CI (storage, compute expertise, software) sustainability?</vt:lpstr>
      <vt:lpstr>What are the barriers (if any) towards sustaining CI solutions, both within facilities and externally?</vt:lpstr>
      <vt:lpstr>What are possible models for CI sustainability? </vt:lpstr>
      <vt:lpstr>Can sharing, reuse, interoperability provide pathways to sustainability? Can community/market models play a role?</vt:lpstr>
      <vt:lpstr>How can we create and sustain a community to facilitate sharing and sustainability?  </vt:lpstr>
      <vt:lpstr>More information at: www.xsede.org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XSEDE Overview</dc:title>
  <dc:creator>Ron Payne</dc:creator>
  <cp:lastModifiedBy>jtowns</cp:lastModifiedBy>
  <cp:revision>111</cp:revision>
  <dcterms:modified xsi:type="dcterms:W3CDTF">2017-09-07T14:06:09Z</dcterms:modified>
</cp:coreProperties>
</file>